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24"/>
  </p:notesMasterIdLst>
  <p:sldIdLst>
    <p:sldId id="256" r:id="rId2"/>
    <p:sldId id="259" r:id="rId3"/>
    <p:sldId id="273" r:id="rId4"/>
    <p:sldId id="265" r:id="rId5"/>
    <p:sldId id="263" r:id="rId6"/>
    <p:sldId id="262" r:id="rId7"/>
    <p:sldId id="281" r:id="rId8"/>
    <p:sldId id="283" r:id="rId9"/>
    <p:sldId id="266" r:id="rId10"/>
    <p:sldId id="272" r:id="rId11"/>
    <p:sldId id="274" r:id="rId12"/>
    <p:sldId id="257" r:id="rId13"/>
    <p:sldId id="270" r:id="rId14"/>
    <p:sldId id="271" r:id="rId15"/>
    <p:sldId id="280" r:id="rId16"/>
    <p:sldId id="261" r:id="rId17"/>
    <p:sldId id="269" r:id="rId18"/>
    <p:sldId id="275" r:id="rId19"/>
    <p:sldId id="276" r:id="rId20"/>
    <p:sldId id="277" r:id="rId21"/>
    <p:sldId id="279" r:id="rId22"/>
    <p:sldId id="278" r:id="rId2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5" d="100"/>
          <a:sy n="75" d="100"/>
        </p:scale>
        <p:origin x="-1176"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7B4AEEE-B114-9148-B2F5-F1184B95E847}" type="datetimeFigureOut">
              <a:rPr lang="en-US" smtClean="0"/>
              <a:t>9/21/18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32FBF6D-7659-3748-8999-51D4693077C4}" type="slidenum">
              <a:rPr lang="en-US" smtClean="0"/>
              <a:t>‹#›</a:t>
            </a:fld>
            <a:endParaRPr lang="en-US" dirty="0"/>
          </a:p>
        </p:txBody>
      </p:sp>
    </p:spTree>
    <p:extLst>
      <p:ext uri="{BB962C8B-B14F-4D97-AF65-F5344CB8AC3E}">
        <p14:creationId xmlns:p14="http://schemas.microsoft.com/office/powerpoint/2010/main" val="180311692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F0052E0A-DAC2-5143-A41D-5D1CD7BE3B6A}" type="slidenum">
              <a:rPr lang="en-US"/>
              <a:pPr>
                <a:defRPr/>
              </a:pPr>
              <a:t>3</a:t>
            </a:fld>
            <a:endParaRPr lang="en-US" dirty="0"/>
          </a:p>
        </p:txBody>
      </p:sp>
      <p:sp>
        <p:nvSpPr>
          <p:cNvPr id="194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94563" name="Rectangle 3"/>
          <p:cNvSpPr>
            <a:spLocks noGrp="1" noChangeArrowheads="1"/>
          </p:cNvSpPr>
          <p:nvPr>
            <p:ph type="body" idx="1"/>
          </p:nvPr>
        </p:nvSpPr>
        <p:spPr/>
        <p:txBody>
          <a:bodyPr/>
          <a:lstStyle/>
          <a:p>
            <a:pPr eaLnBrk="1" hangingPunct="1">
              <a:defRPr/>
            </a:pPr>
            <a:endParaRPr lang="en-US" dirty="0" smtClean="0">
              <a:cs typeface="+mn-cs"/>
            </a:endParaRPr>
          </a:p>
        </p:txBody>
      </p:sp>
    </p:spTree>
    <p:extLst>
      <p:ext uri="{BB962C8B-B14F-4D97-AF65-F5344CB8AC3E}">
        <p14:creationId xmlns:p14="http://schemas.microsoft.com/office/powerpoint/2010/main" val="3997430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pPr>
              <a:defRPr/>
            </a:pPr>
            <a:fld id="{5FDF2A2C-DB4E-2342-ACA7-FADC63E75092}" type="slidenum">
              <a:rPr lang="en-US"/>
              <a:pPr>
                <a:defRPr/>
              </a:pPr>
              <a:t>8</a:t>
            </a:fld>
            <a:endParaRPr lang="en-US" dirty="0"/>
          </a:p>
        </p:txBody>
      </p:sp>
      <p:sp>
        <p:nvSpPr>
          <p:cNvPr id="2078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7875" name="Rectangle 3"/>
          <p:cNvSpPr>
            <a:spLocks noGrp="1" noChangeArrowheads="1"/>
          </p:cNvSpPr>
          <p:nvPr>
            <p:ph type="body" idx="1"/>
          </p:nvPr>
        </p:nvSpPr>
        <p:spPr/>
        <p:txBody>
          <a:bodyPr/>
          <a:lstStyle/>
          <a:p>
            <a:pPr eaLnBrk="1" hangingPunct="1">
              <a:defRPr/>
            </a:pPr>
            <a:endParaRPr lang="en-US" dirty="0" smtClean="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972C30AC-B53B-AA4B-8312-1C734628CAC3}" type="datetimeFigureOut">
              <a:rPr lang="en-US" smtClean="0"/>
              <a:t>9/21/18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029FD8-7C85-B740-9907-83064EB2DB53}"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2C30AC-B53B-AA4B-8312-1C734628CAC3}" type="datetimeFigureOut">
              <a:rPr lang="en-US" smtClean="0"/>
              <a:t>9/21/18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029FD8-7C85-B740-9907-83064EB2DB53}" type="slidenum">
              <a:rPr lang="en-US" smtClean="0"/>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72C30AC-B53B-AA4B-8312-1C734628CAC3}" type="datetimeFigureOut">
              <a:rPr lang="en-US" smtClean="0"/>
              <a:t>9/21/18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029FD8-7C85-B740-9907-83064EB2DB53}"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72C30AC-B53B-AA4B-8312-1C734628CAC3}" type="datetimeFigureOut">
              <a:rPr lang="en-US" smtClean="0"/>
              <a:t>9/21/18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029FD8-7C85-B740-9907-83064EB2DB5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72C30AC-B53B-AA4B-8312-1C734628CAC3}" type="datetimeFigureOut">
              <a:rPr lang="en-US" smtClean="0"/>
              <a:t>9/21/18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029FD8-7C85-B740-9907-83064EB2DB5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972C30AC-B53B-AA4B-8312-1C734628CAC3}" type="datetimeFigureOut">
              <a:rPr lang="en-US" smtClean="0"/>
              <a:t>9/21/18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029FD8-7C85-B740-9907-83064EB2DB53}" type="slidenum">
              <a:rPr lang="en-US" smtClean="0"/>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2C30AC-B53B-AA4B-8312-1C734628CAC3}" type="datetimeFigureOut">
              <a:rPr lang="en-US" smtClean="0"/>
              <a:t>9/21/18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029FD8-7C85-B740-9907-83064EB2DB5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972C30AC-B53B-AA4B-8312-1C734628CAC3}" type="datetimeFigureOut">
              <a:rPr lang="en-US" smtClean="0"/>
              <a:t>9/21/18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029FD8-7C85-B740-9907-83064EB2DB53}"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972C30AC-B53B-AA4B-8312-1C734628CAC3}" type="datetimeFigureOut">
              <a:rPr lang="en-US" smtClean="0"/>
              <a:t>9/21/18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C029FD8-7C85-B740-9907-83064EB2DB5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72C30AC-B53B-AA4B-8312-1C734628CAC3}" type="datetimeFigureOut">
              <a:rPr lang="en-US" smtClean="0"/>
              <a:t>9/21/18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C029FD8-7C85-B740-9907-83064EB2DB5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2C30AC-B53B-AA4B-8312-1C734628CAC3}" type="datetimeFigureOut">
              <a:rPr lang="en-US" smtClean="0"/>
              <a:t>9/21/18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C029FD8-7C85-B740-9907-83064EB2DB53}"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2C30AC-B53B-AA4B-8312-1C734628CAC3}" type="datetimeFigureOut">
              <a:rPr lang="en-US" smtClean="0"/>
              <a:t>9/21/18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029FD8-7C85-B740-9907-83064EB2DB53}"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972C30AC-B53B-AA4B-8312-1C734628CAC3}" type="datetimeFigureOut">
              <a:rPr lang="en-US" smtClean="0"/>
              <a:t>9/21/18</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DC029FD8-7C85-B740-9907-83064EB2DB53}"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Zero Tolerance</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September 22, 2018</a:t>
            </a:r>
          </a:p>
          <a:p>
            <a:endParaRPr lang="en-US" dirty="0"/>
          </a:p>
          <a:p>
            <a:r>
              <a:rPr lang="en-US" dirty="0" smtClean="0"/>
              <a:t>Presented by Deirdre Higgins</a:t>
            </a:r>
            <a:endParaRPr lang="en-US" dirty="0"/>
          </a:p>
        </p:txBody>
      </p:sp>
      <p:pic>
        <p:nvPicPr>
          <p:cNvPr id="6" name="Picture 5" descr="3199796.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5466" y="343932"/>
            <a:ext cx="3302000" cy="1270000"/>
          </a:xfrm>
          <a:prstGeom prst="rect">
            <a:avLst/>
          </a:prstGeom>
        </p:spPr>
      </p:pic>
    </p:spTree>
    <p:extLst>
      <p:ext uri="{BB962C8B-B14F-4D97-AF65-F5344CB8AC3E}">
        <p14:creationId xmlns:p14="http://schemas.microsoft.com/office/powerpoint/2010/main" val="118525098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EMCAT Policy</a:t>
            </a:r>
            <a:endParaRPr lang="en-US" dirty="0"/>
          </a:p>
        </p:txBody>
      </p:sp>
      <p:sp>
        <p:nvSpPr>
          <p:cNvPr id="3" name="Content Placeholder 2"/>
          <p:cNvSpPr>
            <a:spLocks noGrp="1"/>
          </p:cNvSpPr>
          <p:nvPr>
            <p:ph idx="1"/>
          </p:nvPr>
        </p:nvSpPr>
        <p:spPr>
          <a:xfrm>
            <a:off x="642581" y="1430537"/>
            <a:ext cx="8042276" cy="4343400"/>
          </a:xfrm>
        </p:spPr>
        <p:txBody>
          <a:bodyPr>
            <a:normAutofit fontScale="55000" lnSpcReduction="20000"/>
          </a:bodyPr>
          <a:lstStyle/>
          <a:p>
            <a:pPr marL="0" indent="0" algn="ctr">
              <a:buNone/>
            </a:pPr>
            <a:r>
              <a:rPr lang="en-US" b="1"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Harassment</a:t>
            </a:r>
            <a:endParaRPr lang="en-US"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endParaRPr>
          </a:p>
          <a:p>
            <a:r>
              <a:rPr lang="en-US"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[Name of Theatre] prohibits harassment of any kind, including sexual harassment, and will take appropriate and immediate action in response to complaints or knowledge of violations of this policy. For purposes of this policy, harassment is any verbal or physical conduct designed to threaten, intimidate or coerce any cast members, production team, board member, or any person working for or on behalf of [Name of Theatre]. Verbal taunting (including racial and ethnic slurs) that, in the employee’s opinion, impairs his or her ability to perform his or her job is included in the definition of harassment.</a:t>
            </a:r>
            <a:br>
              <a:rPr lang="en-US"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br>
            <a:r>
              <a:rPr lang="en-US"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
            </a:r>
            <a:br>
              <a:rPr lang="en-US"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br>
            <a:r>
              <a:rPr lang="en-US"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The following examples of harassment are intended to be guidelines and are not exclusive when determining whether there has been a violation of this policy:</a:t>
            </a:r>
          </a:p>
          <a:p>
            <a:pPr lvl="0" fontAlgn="base"/>
            <a:r>
              <a:rPr lang="en-US"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Verbal harassment includes comments that are offensive or unwelcome regarding a person’s nationality, origin, race, color, religion, gender, sexual orientation, age, body, disability or appearance, including epithets, slurs and negative stereotyping.</a:t>
            </a:r>
          </a:p>
          <a:p>
            <a:pPr lvl="0" fontAlgn="base"/>
            <a:r>
              <a:rPr lang="en-US"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Nonverbal harassment includes distribution, display or discussion of any written or graphic material that ridicules, denigrates, insults, belittles or shows hostility, aversion or disrespect toward an individual or group because of national origin, race, color, religion, age, gender, sexual orientation, pregnancy, appearance, disability, sexual identity, marital or other protected status.</a:t>
            </a:r>
          </a:p>
          <a:p>
            <a:endParaRPr lang="en-US" dirty="0"/>
          </a:p>
        </p:txBody>
      </p:sp>
    </p:spTree>
    <p:extLst>
      <p:ext uri="{BB962C8B-B14F-4D97-AF65-F5344CB8AC3E}">
        <p14:creationId xmlns:p14="http://schemas.microsoft.com/office/powerpoint/2010/main" val="18182393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3684"/>
            <a:ext cx="9144000" cy="6724316"/>
          </a:xfrm>
        </p:spPr>
        <p:txBody>
          <a:bodyPr>
            <a:noAutofit/>
          </a:bodyPr>
          <a:lstStyle/>
          <a:p>
            <a:pPr marL="0" indent="0" algn="ctr">
              <a:buNone/>
            </a:pPr>
            <a:r>
              <a:rPr lang="en-US" sz="1400" b="1" dirty="0">
                <a:solidFill>
                  <a:schemeClr val="tx1">
                    <a:lumMod val="95000"/>
                    <a:lumOff val="5000"/>
                  </a:schemeClr>
                </a:solidFill>
                <a:latin typeface="Verdana"/>
                <a:cs typeface="Verdana"/>
              </a:rPr>
              <a:t>Sexual harassment</a:t>
            </a:r>
            <a:endParaRPr lang="en-US" sz="1400" dirty="0">
              <a:solidFill>
                <a:schemeClr val="tx1">
                  <a:lumMod val="95000"/>
                  <a:lumOff val="5000"/>
                </a:schemeClr>
              </a:solidFill>
              <a:latin typeface="Verdana"/>
              <a:cs typeface="Verdana"/>
            </a:endParaRPr>
          </a:p>
          <a:p>
            <a:pPr marL="0" indent="0">
              <a:buNone/>
            </a:pPr>
            <a:r>
              <a:rPr lang="en-US" sz="1400" dirty="0">
                <a:solidFill>
                  <a:schemeClr val="tx1">
                    <a:lumMod val="95000"/>
                    <a:lumOff val="5000"/>
                  </a:schemeClr>
                </a:solidFill>
                <a:latin typeface="Verdana"/>
                <a:cs typeface="Verdana"/>
              </a:rPr>
              <a:t>Sexual harassment is a form of unlawful employment discrimination under Title VII of the Civil Rights Act of 1964 and is prohibited under [Name of Theatre]’s anti-harassment policy. According to the Equal Employment Opportunity Commission (EEOC), sexual harassment is defined as “unwelcome sexual advances, requests for sexual favors, and other verbal or physical conduct of a sexual nature . . . when . . . submission to or rejection of such conduct is used as the basis for employment decisions . . . or such conduct has the purpose or effect of . . . creating an intimidating, hostile or offensive working environment."</a:t>
            </a:r>
          </a:p>
          <a:p>
            <a:r>
              <a:rPr lang="en-US" sz="1400" dirty="0">
                <a:solidFill>
                  <a:schemeClr val="tx1">
                    <a:lumMod val="95000"/>
                    <a:lumOff val="5000"/>
                  </a:schemeClr>
                </a:solidFill>
                <a:latin typeface="Verdana"/>
                <a:cs typeface="Verdana"/>
              </a:rPr>
              <a:t>There are two types of sexual harassment:</a:t>
            </a:r>
          </a:p>
          <a:p>
            <a:pPr lvl="0" fontAlgn="base"/>
            <a:r>
              <a:rPr lang="en-US" sz="1400" dirty="0">
                <a:solidFill>
                  <a:schemeClr val="tx1">
                    <a:lumMod val="95000"/>
                    <a:lumOff val="5000"/>
                  </a:schemeClr>
                </a:solidFill>
                <a:latin typeface="Verdana"/>
                <a:cs typeface="Verdana"/>
              </a:rPr>
              <a:t>“Quid pro quo” harassment, where submission to harassment is used as the basis for casting, membership, or employment decisions.  Therefore, only someone in a supervisory capacity (with the authority to grant such benefits) can engage in quid pro quo harassment. Examples: A director promising a role to an actor, if she goes on a date with him; a board member threatening not to hire a member of the production team if he does not have sex with her.  </a:t>
            </a:r>
          </a:p>
          <a:p>
            <a:pPr lvl="0" fontAlgn="base"/>
            <a:r>
              <a:rPr lang="en-US" sz="1400" dirty="0">
                <a:solidFill>
                  <a:schemeClr val="tx1">
                    <a:lumMod val="95000"/>
                    <a:lumOff val="5000"/>
                  </a:schemeClr>
                </a:solidFill>
                <a:latin typeface="Verdana"/>
                <a:cs typeface="Verdana"/>
              </a:rPr>
              <a:t>“Hostile work environment,” where the harassment creates an offensive and unpleasant working environment. A hostile work environment can be created by anyone in the theatre, whether it be directors, other actors or audience members. Hostile environment harassment consists of verbiage of a sexual nature, unwelcome sexual materials or even unwelcome physical contact as a regular part of the work environment. Texts, e-mails, cartoons or posters of a sexual nature; vulgar or lewd comments or jokes; or unwanted touching or fondling all fall into this category.</a:t>
            </a:r>
          </a:p>
          <a:p>
            <a:pPr marL="0" indent="0">
              <a:buNone/>
            </a:pPr>
            <a:endParaRPr lang="en-US" sz="1400" dirty="0">
              <a:solidFill>
                <a:schemeClr val="tx1">
                  <a:lumMod val="95000"/>
                  <a:lumOff val="5000"/>
                </a:schemeClr>
              </a:solidFill>
              <a:latin typeface="Verdana"/>
              <a:cs typeface="Verdana"/>
            </a:endParaRPr>
          </a:p>
        </p:txBody>
      </p:sp>
    </p:spTree>
    <p:extLst>
      <p:ext uri="{BB962C8B-B14F-4D97-AF65-F5344CB8AC3E}">
        <p14:creationId xmlns:p14="http://schemas.microsoft.com/office/powerpoint/2010/main" val="123488043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idx="1"/>
          </p:nvPr>
        </p:nvSpPr>
        <p:spPr/>
        <p:txBody>
          <a:bodyPr>
            <a:normAutofit fontScale="92500" lnSpcReduction="20000"/>
          </a:bodyPr>
          <a:lstStyle/>
          <a:p>
            <a:r>
              <a:rPr lang="en-AU"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Sexual harassment is really just a form of teasing.</a:t>
            </a:r>
            <a:r>
              <a:rPr lang="en-US" dirty="0" smtClean="0">
                <a:solidFill>
                  <a:schemeClr val="tx1">
                    <a:lumMod val="95000"/>
                    <a:lumOff val="5000"/>
                  </a:schemeClr>
                </a:solidFill>
                <a:effectLst/>
                <a:latin typeface="Verdana" panose="020B0604030504040204" pitchFamily="34" charset="0"/>
                <a:ea typeface="Verdana" panose="020B0604030504040204" pitchFamily="34" charset="0"/>
                <a:cs typeface="Verdana" panose="020B0604030504040204" pitchFamily="34" charset="0"/>
              </a:rPr>
              <a:t> </a:t>
            </a:r>
          </a:p>
          <a:p>
            <a:r>
              <a:rPr lang="en-AU"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A person can only complain about sexual harassment where a reasonable person would anticipate that the </a:t>
            </a:r>
            <a:r>
              <a:rPr lang="en-AU" dirty="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behaviour </a:t>
            </a:r>
            <a:r>
              <a:rPr lang="en-AU"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would make someone feel </a:t>
            </a:r>
            <a:r>
              <a:rPr lang="en-AU" dirty="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humiliated.</a:t>
            </a:r>
            <a:endParaRPr lang="en-US" dirty="0" smtClean="0">
              <a:solidFill>
                <a:schemeClr val="tx1">
                  <a:lumMod val="95000"/>
                  <a:lumOff val="5000"/>
                </a:schemeClr>
              </a:solidFill>
              <a:effectLst/>
              <a:latin typeface="Verdana" panose="020B0604030504040204" pitchFamily="34" charset="0"/>
              <a:ea typeface="Verdana" panose="020B0604030504040204" pitchFamily="34" charset="0"/>
              <a:cs typeface="Verdana" panose="020B0604030504040204" pitchFamily="34" charset="0"/>
            </a:endParaRPr>
          </a:p>
          <a:p>
            <a:r>
              <a:rPr lang="en-AU" dirty="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Sexual harassment has to be between people of different sexes</a:t>
            </a:r>
            <a:r>
              <a:rPr lang="en-US" dirty="0" smtClean="0">
                <a:solidFill>
                  <a:schemeClr val="tx1">
                    <a:lumMod val="95000"/>
                    <a:lumOff val="5000"/>
                  </a:schemeClr>
                </a:solidFill>
                <a:effectLst/>
                <a:latin typeface="Verdana" panose="020B0604030504040204" pitchFamily="34" charset="0"/>
                <a:ea typeface="Verdana" panose="020B0604030504040204" pitchFamily="34" charset="0"/>
                <a:cs typeface="Verdana" panose="020B0604030504040204" pitchFamily="34" charset="0"/>
              </a:rPr>
              <a:t> </a:t>
            </a:r>
          </a:p>
          <a:p>
            <a:r>
              <a:rPr lang="en-AU" dirty="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If </a:t>
            </a:r>
            <a:r>
              <a:rPr lang="en-AU"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a person is only joking and does not intend to harm or distress another person it cannot </a:t>
            </a:r>
            <a:r>
              <a:rPr lang="en-AU" dirty="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be called harassment</a:t>
            </a:r>
            <a:r>
              <a:rPr lang="en-US" dirty="0" smtClean="0">
                <a:solidFill>
                  <a:schemeClr val="tx1">
                    <a:lumMod val="95000"/>
                    <a:lumOff val="5000"/>
                  </a:schemeClr>
                </a:solidFill>
                <a:effectLst/>
                <a:latin typeface="Verdana" panose="020B0604030504040204" pitchFamily="34" charset="0"/>
                <a:ea typeface="Verdana" panose="020B0604030504040204" pitchFamily="34" charset="0"/>
                <a:cs typeface="Verdana" panose="020B0604030504040204" pitchFamily="34" charset="0"/>
              </a:rPr>
              <a:t> </a:t>
            </a:r>
          </a:p>
          <a:p>
            <a:r>
              <a:rPr lang="en-AU" dirty="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Harassment </a:t>
            </a:r>
            <a:r>
              <a:rPr lang="en-AU"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includes sending inappropriate text messages that will offend </a:t>
            </a:r>
            <a:r>
              <a:rPr lang="en-AU" dirty="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or </a:t>
            </a:r>
            <a:r>
              <a:rPr lang="en-AU"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humiliate another </a:t>
            </a:r>
            <a:r>
              <a:rPr lang="en-AU" dirty="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person</a:t>
            </a:r>
            <a:endParaRPr lang="en-US" dirty="0" smtClean="0">
              <a:solidFill>
                <a:schemeClr val="tx1">
                  <a:lumMod val="95000"/>
                  <a:lumOff val="5000"/>
                </a:schemeClr>
              </a:solidFill>
              <a:effectLst/>
              <a:latin typeface="Verdana" panose="020B0604030504040204" pitchFamily="34" charset="0"/>
              <a:ea typeface="Verdana" panose="020B0604030504040204" pitchFamily="34" charset="0"/>
              <a:cs typeface="Verdana" panose="020B0604030504040204" pitchFamily="34" charset="0"/>
            </a:endParaRPr>
          </a:p>
          <a:p>
            <a:endParaRPr lang="en-US" sz="2400" dirty="0" smtClean="0">
              <a:solidFill>
                <a:schemeClr val="tx1">
                  <a:lumMod val="95000"/>
                  <a:lumOff val="5000"/>
                </a:schemeClr>
              </a:solidFill>
              <a:effectLst/>
              <a:latin typeface="Verdana" panose="020B0604030504040204" pitchFamily="34" charset="0"/>
              <a:ea typeface="Verdana" panose="020B0604030504040204" pitchFamily="34" charset="0"/>
              <a:cs typeface="Verdana" panose="020B0604030504040204" pitchFamily="34" charset="0"/>
            </a:endParaRPr>
          </a:p>
          <a:p>
            <a:endParaRPr lang="en-US" sz="2000" dirty="0" smtClean="0">
              <a:solidFill>
                <a:schemeClr val="tx1">
                  <a:lumMod val="95000"/>
                  <a:lumOff val="5000"/>
                </a:schemeClr>
              </a:solidFill>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2400" dirty="0" smtClean="0">
              <a:effectLst/>
            </a:endParaRPr>
          </a:p>
          <a:p>
            <a:endParaRPr lang="en-US" sz="2000" dirty="0" smtClean="0">
              <a:effectLst/>
            </a:endParaRPr>
          </a:p>
          <a:p>
            <a:endParaRPr lang="en-US" sz="2000" dirty="0" smtClean="0">
              <a:effectLst/>
            </a:endParaRPr>
          </a:p>
          <a:p>
            <a:endParaRPr lang="en-US" sz="2000" dirty="0" smtClean="0">
              <a:effectLst/>
            </a:endParaRPr>
          </a:p>
          <a:p>
            <a:endParaRPr lang="en-US" sz="2000" dirty="0" smtClean="0">
              <a:effectLst/>
              <a:latin typeface="Verdana"/>
              <a:cs typeface="Verdana"/>
            </a:endParaRPr>
          </a:p>
          <a:p>
            <a:endParaRPr lang="en-US" sz="2000" dirty="0">
              <a:latin typeface="Verdana"/>
              <a:cs typeface="Verdana"/>
            </a:endParaRPr>
          </a:p>
        </p:txBody>
      </p:sp>
      <p:sp>
        <p:nvSpPr>
          <p:cNvPr id="4" name="TextBox 3"/>
          <p:cNvSpPr txBox="1"/>
          <p:nvPr/>
        </p:nvSpPr>
        <p:spPr>
          <a:xfrm>
            <a:off x="2336800" y="12827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0830467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idx="1"/>
          </p:nvPr>
        </p:nvSpPr>
        <p:spPr/>
        <p:txBody>
          <a:bodyPr>
            <a:normAutofit fontScale="92500" lnSpcReduction="20000"/>
          </a:bodyPr>
          <a:lstStyle/>
          <a:p>
            <a:r>
              <a:rPr lang="en-US" sz="2600" b="1" dirty="0">
                <a:solidFill>
                  <a:srgbClr val="262626"/>
                </a:solidFill>
                <a:latin typeface="Cambria"/>
                <a:cs typeface="Cambria"/>
              </a:rPr>
              <a:t>If you observe harassment taking place in the workplace, it is best to let the people involved deal with it between themselves</a:t>
            </a:r>
            <a:r>
              <a:rPr lang="en-US" sz="2600" b="1" dirty="0" smtClean="0">
                <a:solidFill>
                  <a:srgbClr val="262626"/>
                </a:solidFill>
                <a:latin typeface="Cambria"/>
                <a:cs typeface="Cambria"/>
              </a:rPr>
              <a:t>.</a:t>
            </a:r>
          </a:p>
          <a:p>
            <a:r>
              <a:rPr lang="en-US" sz="2600" b="1" dirty="0">
                <a:solidFill>
                  <a:srgbClr val="262626"/>
                </a:solidFill>
                <a:latin typeface="Cambria"/>
                <a:cs typeface="Cambria"/>
              </a:rPr>
              <a:t>You can be held personally liable in court for certain harassment claims</a:t>
            </a:r>
            <a:r>
              <a:rPr lang="en-US" sz="2600" b="1" dirty="0" smtClean="0">
                <a:solidFill>
                  <a:srgbClr val="262626"/>
                </a:solidFill>
                <a:latin typeface="Cambria"/>
                <a:cs typeface="Cambria"/>
              </a:rPr>
              <a:t>.</a:t>
            </a:r>
          </a:p>
          <a:p>
            <a:r>
              <a:rPr lang="en-US" sz="2600" b="1" dirty="0">
                <a:solidFill>
                  <a:srgbClr val="262626"/>
                </a:solidFill>
                <a:latin typeface="Cambria"/>
                <a:cs typeface="Cambria"/>
              </a:rPr>
              <a:t>Using slang “nicknames” that denote co-workers’ race, </a:t>
            </a:r>
            <a:r>
              <a:rPr lang="en-US" sz="2600" b="1" dirty="0" smtClean="0">
                <a:solidFill>
                  <a:srgbClr val="262626"/>
                </a:solidFill>
                <a:latin typeface="Cambria"/>
                <a:cs typeface="Cambria"/>
              </a:rPr>
              <a:t>ethnicity, cultural </a:t>
            </a:r>
            <a:r>
              <a:rPr lang="en-US" sz="2600" b="1" dirty="0">
                <a:solidFill>
                  <a:srgbClr val="262626"/>
                </a:solidFill>
                <a:latin typeface="Cambria"/>
                <a:cs typeface="Cambria"/>
              </a:rPr>
              <a:t>heritage, religion, sex or age is okay, as long as it is done in a joking manner.</a:t>
            </a:r>
          </a:p>
          <a:p>
            <a:r>
              <a:rPr lang="en-US" sz="2600" b="1" dirty="0">
                <a:solidFill>
                  <a:srgbClr val="262626"/>
                </a:solidFill>
                <a:latin typeface="Cambria"/>
                <a:cs typeface="Cambria"/>
              </a:rPr>
              <a:t>OK in the workplace?</a:t>
            </a:r>
          </a:p>
          <a:p>
            <a:r>
              <a:rPr lang="en-US" sz="2600" b="1" dirty="0">
                <a:solidFill>
                  <a:srgbClr val="262626"/>
                </a:solidFill>
                <a:latin typeface="Cambria"/>
                <a:cs typeface="Cambria"/>
              </a:rPr>
              <a:t>OK at a barbeque party?</a:t>
            </a:r>
          </a:p>
          <a:p>
            <a:endParaRPr lang="en-US" dirty="0"/>
          </a:p>
        </p:txBody>
      </p:sp>
    </p:spTree>
    <p:extLst>
      <p:ext uri="{BB962C8B-B14F-4D97-AF65-F5344CB8AC3E}">
        <p14:creationId xmlns:p14="http://schemas.microsoft.com/office/powerpoint/2010/main" val="300529991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114" y="372172"/>
            <a:ext cx="8042276" cy="1074073"/>
          </a:xfrm>
        </p:spPr>
        <p:txBody>
          <a:bodyPr/>
          <a:lstStyle/>
          <a:p>
            <a:r>
              <a:rPr lang="en-US" dirty="0" smtClean="0"/>
              <a:t>True or False</a:t>
            </a:r>
            <a:endParaRPr lang="en-US" dirty="0"/>
          </a:p>
        </p:txBody>
      </p:sp>
      <p:sp>
        <p:nvSpPr>
          <p:cNvPr id="3" name="Content Placeholder 2"/>
          <p:cNvSpPr>
            <a:spLocks noGrp="1"/>
          </p:cNvSpPr>
          <p:nvPr>
            <p:ph idx="1"/>
          </p:nvPr>
        </p:nvSpPr>
        <p:spPr/>
        <p:txBody>
          <a:bodyPr>
            <a:normAutofit lnSpcReduction="10000"/>
          </a:bodyPr>
          <a:lstStyle/>
          <a:p>
            <a:r>
              <a:rPr lang="en-US"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One incident of unwelcome conduct cannot support a violation</a:t>
            </a:r>
            <a:r>
              <a:rPr lang="en-US" dirty="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a:t>
            </a:r>
          </a:p>
          <a:p>
            <a:r>
              <a:rPr lang="en-US"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If you report discriminatory or inappropriate conduct, it will become public knowledge</a:t>
            </a:r>
            <a:r>
              <a:rPr lang="en-US" dirty="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a:t>
            </a:r>
          </a:p>
          <a:p>
            <a:r>
              <a:rPr lang="en-US" dirty="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If </a:t>
            </a:r>
            <a:r>
              <a:rPr lang="en-US"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a victim of sexual harassment requests to the </a:t>
            </a:r>
            <a:r>
              <a:rPr lang="en-US" dirty="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director </a:t>
            </a:r>
            <a:r>
              <a:rPr lang="en-US"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that they not file a report and that they can handle the situation themselves, the </a:t>
            </a:r>
            <a:r>
              <a:rPr lang="en-US" dirty="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director should </a:t>
            </a:r>
            <a:r>
              <a:rPr lang="en-US"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agree to the victim’s wishes</a:t>
            </a:r>
            <a:r>
              <a:rPr lang="en-US" dirty="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a:t>
            </a:r>
          </a:p>
          <a:p>
            <a:r>
              <a:rPr lang="en-US" dirty="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It’s </a:t>
            </a:r>
            <a:r>
              <a:rPr lang="en-US"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against the law for a director to refuse to cast a woman for a “male” role? </a:t>
            </a:r>
            <a:endParaRPr lang="en-US" dirty="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endParaRPr>
          </a:p>
          <a:p>
            <a:endParaRPr lang="en-US" dirty="0"/>
          </a:p>
          <a:p>
            <a:endParaRPr lang="en-US" dirty="0"/>
          </a:p>
        </p:txBody>
      </p:sp>
    </p:spTree>
    <p:extLst>
      <p:ext uri="{BB962C8B-B14F-4D97-AF65-F5344CB8AC3E}">
        <p14:creationId xmlns:p14="http://schemas.microsoft.com/office/powerpoint/2010/main" val="231631669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	</a:t>
            </a:r>
            <a:endParaRPr lang="en-US" dirty="0"/>
          </a:p>
        </p:txBody>
      </p:sp>
      <p:sp>
        <p:nvSpPr>
          <p:cNvPr id="3" name="Content Placeholder 2"/>
          <p:cNvSpPr>
            <a:spLocks noGrp="1"/>
          </p:cNvSpPr>
          <p:nvPr>
            <p:ph idx="1"/>
          </p:nvPr>
        </p:nvSpPr>
        <p:spPr/>
        <p:txBody>
          <a:bodyPr/>
          <a:lstStyle/>
          <a:p>
            <a:r>
              <a:rPr lang="en-US" dirty="0" smtClean="0">
                <a:latin typeface="Verdana"/>
                <a:cs typeface="Verdana"/>
              </a:rPr>
              <a:t>You are not responsible if harassment happens during a cast party </a:t>
            </a:r>
          </a:p>
          <a:p>
            <a:r>
              <a:rPr lang="en-US" dirty="0" smtClean="0">
                <a:latin typeface="Verdana"/>
                <a:cs typeface="Verdana"/>
              </a:rPr>
              <a:t>It is okay for cast members , directors or producers ask a co-worker on a date</a:t>
            </a:r>
          </a:p>
          <a:p>
            <a:r>
              <a:rPr lang="en-US" dirty="0" smtClean="0">
                <a:latin typeface="Verdana"/>
                <a:cs typeface="Verdana"/>
              </a:rPr>
              <a:t>There is nothing you can do if an audience member harasses a cast member :</a:t>
            </a:r>
          </a:p>
          <a:p>
            <a:pPr lvl="1"/>
            <a:r>
              <a:rPr lang="en-US" dirty="0" smtClean="0">
                <a:latin typeface="Verdana"/>
                <a:cs typeface="Verdana"/>
              </a:rPr>
              <a:t>During the show?</a:t>
            </a:r>
          </a:p>
          <a:p>
            <a:pPr lvl="1"/>
            <a:r>
              <a:rPr lang="en-US" dirty="0" smtClean="0">
                <a:latin typeface="Verdana"/>
                <a:cs typeface="Verdana"/>
              </a:rPr>
              <a:t>After the show?</a:t>
            </a:r>
          </a:p>
          <a:p>
            <a:endParaRPr lang="en-US" dirty="0">
              <a:latin typeface="Verdana"/>
              <a:cs typeface="Verdana"/>
            </a:endParaRPr>
          </a:p>
        </p:txBody>
      </p:sp>
    </p:spTree>
    <p:extLst>
      <p:ext uri="{BB962C8B-B14F-4D97-AF65-F5344CB8AC3E}">
        <p14:creationId xmlns:p14="http://schemas.microsoft.com/office/powerpoint/2010/main" val="210220612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This a Hostile Work </a:t>
            </a:r>
            <a:r>
              <a:rPr lang="en-US" dirty="0" smtClean="0"/>
              <a:t>Environment?</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sz="3200"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It is clear you do not need to touch someone to harass them. And in artistic industries where </a:t>
            </a:r>
            <a:r>
              <a:rPr lang="en-US" sz="3200" dirty="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the bullying is usually treated as the necessary by product of creativity.</a:t>
            </a:r>
          </a:p>
          <a:p>
            <a:pPr marL="0" indent="0">
              <a:buNone/>
            </a:pPr>
            <a:r>
              <a:rPr lang="en-US" sz="3200" dirty="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We have excused bad behavior on a wide spectrum, for a long time.  I’ve heard an </a:t>
            </a:r>
            <a:r>
              <a:rPr lang="en-US" sz="3200" dirty="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artistic </a:t>
            </a:r>
            <a:r>
              <a:rPr lang="en-US" sz="3200" dirty="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director say, “ It’s awful this person can’t do a show without screaming at people.  But they are brilliant and we are going to work with them anyway.”</a:t>
            </a:r>
            <a:endParaRPr lang="en-US" sz="3200"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3200" dirty="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endParaRPr>
          </a:p>
          <a:p>
            <a:endParaRPr lang="en-US"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42755589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Ways to Protect Yourself and Your Cast</a:t>
            </a:r>
            <a:endParaRPr lang="en-US" dirty="0"/>
          </a:p>
        </p:txBody>
      </p:sp>
      <p:sp>
        <p:nvSpPr>
          <p:cNvPr id="3" name="Content Placeholder 2"/>
          <p:cNvSpPr>
            <a:spLocks noGrp="1"/>
          </p:cNvSpPr>
          <p:nvPr>
            <p:ph idx="1"/>
          </p:nvPr>
        </p:nvSpPr>
        <p:spPr/>
        <p:txBody>
          <a:bodyPr>
            <a:normAutofit fontScale="92500" lnSpcReduction="20000"/>
          </a:bodyPr>
          <a:lstStyle/>
          <a:p>
            <a:r>
              <a:rPr lang="en-US" dirty="0"/>
              <a:t>Even in the tiniest of spaces, privacy and concentration are important when preparing for performance. We will endeavor to create a dressing room environment where all inhabitants recognize these values and participate in fostering a safe place for artists to prepare.</a:t>
            </a:r>
          </a:p>
          <a:p>
            <a:r>
              <a:rPr lang="en-US" dirty="0" smtClean="0"/>
              <a:t> </a:t>
            </a:r>
            <a:r>
              <a:rPr lang="en-US" dirty="0"/>
              <a:t>Children under the age of 18 should be given </a:t>
            </a:r>
            <a:r>
              <a:rPr lang="en-US" dirty="0" smtClean="0"/>
              <a:t>private  </a:t>
            </a:r>
            <a:r>
              <a:rPr lang="en-US" dirty="0"/>
              <a:t>dressing room accommodations whenever possible.</a:t>
            </a:r>
          </a:p>
          <a:p>
            <a:r>
              <a:rPr lang="en-US" dirty="0" smtClean="0"/>
              <a:t> </a:t>
            </a:r>
            <a:r>
              <a:rPr lang="en-US" dirty="0"/>
              <a:t>Reasonable accommodations should be made to respect individual modesty, and designated space should be provided for participants to change clothes and prepare for their performance. This space will be referred to as a dressing room, even if it’s not an entire room.</a:t>
            </a:r>
          </a:p>
        </p:txBody>
      </p:sp>
    </p:spTree>
    <p:extLst>
      <p:ext uri="{BB962C8B-B14F-4D97-AF65-F5344CB8AC3E}">
        <p14:creationId xmlns:p14="http://schemas.microsoft.com/office/powerpoint/2010/main" val="406234670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328083"/>
            <a:ext cx="8042276" cy="5615518"/>
          </a:xfrm>
        </p:spPr>
        <p:txBody>
          <a:bodyPr/>
          <a:lstStyle/>
          <a:p>
            <a:r>
              <a:rPr lang="en-US" dirty="0" smtClean="0">
                <a:latin typeface="Verdana"/>
                <a:cs typeface="Verdana"/>
              </a:rPr>
              <a:t>Try not to be alone with a child actor </a:t>
            </a:r>
            <a:r>
              <a:rPr lang="mr-IN" dirty="0" smtClean="0">
                <a:latin typeface="Verdana"/>
                <a:cs typeface="Verdana"/>
              </a:rPr>
              <a:t>–</a:t>
            </a:r>
            <a:r>
              <a:rPr lang="en-US" dirty="0" smtClean="0">
                <a:latin typeface="Verdana"/>
                <a:cs typeface="Verdana"/>
              </a:rPr>
              <a:t> have someone else in theatre in possible or have keep doors opened</a:t>
            </a:r>
          </a:p>
          <a:p>
            <a:r>
              <a:rPr lang="en-US" dirty="0" smtClean="0">
                <a:latin typeface="Verdana"/>
                <a:cs typeface="Verdana"/>
              </a:rPr>
              <a:t>When a sexual in nature or nude scene is required ensure that actors know in advance and be sensitive to their comfort level</a:t>
            </a:r>
          </a:p>
          <a:p>
            <a:r>
              <a:rPr lang="en-US" dirty="0" smtClean="0">
                <a:latin typeface="Verdana"/>
                <a:cs typeface="Verdana"/>
              </a:rPr>
              <a:t>Allow a private or covered dressing area for an actor who does not feel comfortable changing in front of others</a:t>
            </a:r>
          </a:p>
          <a:p>
            <a:r>
              <a:rPr lang="en-US" dirty="0" smtClean="0">
                <a:latin typeface="Verdana"/>
                <a:cs typeface="Verdana"/>
              </a:rPr>
              <a:t>When in doubt call EMCAT</a:t>
            </a:r>
            <a:endParaRPr lang="en-US" dirty="0">
              <a:latin typeface="Verdana"/>
              <a:cs typeface="Verdana"/>
            </a:endParaRPr>
          </a:p>
        </p:txBody>
      </p:sp>
    </p:spTree>
    <p:extLst>
      <p:ext uri="{BB962C8B-B14F-4D97-AF65-F5344CB8AC3E}">
        <p14:creationId xmlns:p14="http://schemas.microsoft.com/office/powerpoint/2010/main" val="377595472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Important	</a:t>
            </a:r>
            <a:endParaRPr lang="en-US" dirty="0"/>
          </a:p>
        </p:txBody>
      </p:sp>
      <p:sp>
        <p:nvSpPr>
          <p:cNvPr id="3" name="Content Placeholder 2"/>
          <p:cNvSpPr>
            <a:spLocks noGrp="1"/>
          </p:cNvSpPr>
          <p:nvPr>
            <p:ph idx="1"/>
          </p:nvPr>
        </p:nvSpPr>
        <p:spPr/>
        <p:txBody>
          <a:bodyPr/>
          <a:lstStyle/>
          <a:p>
            <a:pPr marL="0" indent="0">
              <a:buNone/>
            </a:pPr>
            <a:r>
              <a:rPr lang="en-US" dirty="0" smtClean="0">
                <a:latin typeface="Verdana"/>
                <a:cs typeface="Verdana"/>
              </a:rPr>
              <a:t>When thinking about your words and actions or listening to a complaint </a:t>
            </a:r>
            <a:r>
              <a:rPr lang="mr-IN" dirty="0" smtClean="0">
                <a:latin typeface="Verdana"/>
                <a:cs typeface="Verdana"/>
              </a:rPr>
              <a:t>–</a:t>
            </a:r>
            <a:r>
              <a:rPr lang="en-US" dirty="0" smtClean="0">
                <a:latin typeface="Verdana"/>
                <a:cs typeface="Verdana"/>
              </a:rPr>
              <a:t> think:</a:t>
            </a:r>
          </a:p>
          <a:p>
            <a:pPr marL="0" indent="0">
              <a:buNone/>
            </a:pPr>
            <a:r>
              <a:rPr lang="en-US" dirty="0" smtClean="0">
                <a:latin typeface="Verdana"/>
                <a:cs typeface="Verdana"/>
              </a:rPr>
              <a:t>How would I feel if this was said or happened to my mother, daughter, son or best friend?</a:t>
            </a:r>
          </a:p>
          <a:p>
            <a:pPr marL="0" indent="0">
              <a:buNone/>
            </a:pPr>
            <a:endParaRPr lang="en-US" dirty="0" smtClean="0">
              <a:latin typeface="Verdana"/>
              <a:cs typeface="Verdana"/>
            </a:endParaRPr>
          </a:p>
          <a:p>
            <a:pPr marL="0" indent="0">
              <a:buNone/>
            </a:pPr>
            <a:endParaRPr lang="en-US" dirty="0">
              <a:latin typeface="Verdana"/>
              <a:cs typeface="Verdana"/>
            </a:endParaRPr>
          </a:p>
        </p:txBody>
      </p:sp>
      <p:pic>
        <p:nvPicPr>
          <p:cNvPr id="4" name="Picture 3" descr="grandmother-ring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1900" y="3606800"/>
            <a:ext cx="4127500" cy="3251200"/>
          </a:xfrm>
          <a:prstGeom prst="rect">
            <a:avLst/>
          </a:prstGeom>
        </p:spPr>
      </p:pic>
    </p:spTree>
    <p:extLst>
      <p:ext uri="{BB962C8B-B14F-4D97-AF65-F5344CB8AC3E}">
        <p14:creationId xmlns:p14="http://schemas.microsoft.com/office/powerpoint/2010/main" val="207007910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100"/>
          </a:xfrm>
        </p:spPr>
        <p:txBody>
          <a:bodyPr rtlCol="0">
            <a:normAutofit fontScale="25000" lnSpcReduction="20000"/>
          </a:bodyPr>
          <a:lstStyle/>
          <a:p>
            <a:pPr eaLnBrk="1" fontAlgn="auto" hangingPunct="1">
              <a:spcAft>
                <a:spcPts val="0"/>
              </a:spcAft>
              <a:buClr>
                <a:schemeClr val="accent1">
                  <a:lumMod val="60000"/>
                  <a:lumOff val="40000"/>
                </a:schemeClr>
              </a:buClr>
              <a:buFont typeface="Wingdings 2" pitchFamily="18" charset="2"/>
              <a:buChar char=""/>
              <a:defRPr/>
            </a:pPr>
            <a:endParaRPr lang="en-US" sz="4800" dirty="0" smtClean="0">
              <a:solidFill>
                <a:schemeClr val="tx1">
                  <a:lumMod val="65000"/>
                  <a:lumOff val="35000"/>
                </a:schemeClr>
              </a:solidFill>
              <a:ea typeface="+mn-ea"/>
              <a:cs typeface="+mn-cs"/>
            </a:endParaRPr>
          </a:p>
          <a:p>
            <a:pPr eaLnBrk="1" fontAlgn="auto" hangingPunct="1">
              <a:spcAft>
                <a:spcPts val="0"/>
              </a:spcAft>
              <a:buClr>
                <a:schemeClr val="accent1">
                  <a:lumMod val="60000"/>
                  <a:lumOff val="40000"/>
                </a:schemeClr>
              </a:buClr>
              <a:buFont typeface="Wingdings 2" pitchFamily="18" charset="2"/>
              <a:buChar char=""/>
              <a:defRPr/>
            </a:pPr>
            <a:r>
              <a:rPr lang="en-US" sz="56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Deirdre </a:t>
            </a:r>
            <a:r>
              <a:rPr lang="en-US" sz="5600" dirty="0">
                <a:solidFill>
                  <a:schemeClr val="tx1"/>
                </a:solidFill>
                <a:latin typeface="Verdana" panose="020B0604030504040204" pitchFamily="34" charset="0"/>
                <a:ea typeface="Verdana" panose="020B0604030504040204" pitchFamily="34" charset="0"/>
                <a:cs typeface="Verdana" panose="020B0604030504040204" pitchFamily="34" charset="0"/>
              </a:rPr>
              <a:t>Higgins brings over twenty years of experience as a Human Resources executive, with expertise in recruiting, training, performance management, career development, diversity program development, employee relations, benefits, compensation, payroll, safety, leadership development and compliance issues. </a:t>
            </a:r>
          </a:p>
          <a:p>
            <a:pPr eaLnBrk="1" fontAlgn="auto" hangingPunct="1">
              <a:spcAft>
                <a:spcPts val="0"/>
              </a:spcAft>
              <a:buClr>
                <a:schemeClr val="accent1">
                  <a:lumMod val="60000"/>
                  <a:lumOff val="40000"/>
                </a:schemeClr>
              </a:buClr>
              <a:buFont typeface="Wingdings 2" pitchFamily="18" charset="2"/>
              <a:buChar char=""/>
              <a:defRPr/>
            </a:pPr>
            <a:r>
              <a:rPr lang="en-US" sz="5600" dirty="0">
                <a:solidFill>
                  <a:schemeClr val="tx1"/>
                </a:solidFill>
                <a:latin typeface="Verdana" panose="020B0604030504040204" pitchFamily="34" charset="0"/>
                <a:ea typeface="Verdana" panose="020B0604030504040204" pitchFamily="34" charset="0"/>
                <a:cs typeface="Verdana" panose="020B0604030504040204" pitchFamily="34" charset="0"/>
              </a:rPr>
              <a:t>Deirdre brings her work experience, education experience and global experience to her role as an executive consultant, coach, and trainer. Her background and knowledge as a Senior Human Resources Leader in the manufacturing, construction and tourism fields help her to include real life experiences in her training programs</a:t>
            </a:r>
            <a:r>
              <a:rPr lang="en-US" sz="56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t>
            </a:r>
            <a:endParaRPr lang="en-US" sz="56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eaLnBrk="1" fontAlgn="auto" hangingPunct="1">
              <a:spcAft>
                <a:spcPts val="0"/>
              </a:spcAft>
              <a:buClr>
                <a:schemeClr val="accent1">
                  <a:lumMod val="60000"/>
                  <a:lumOff val="40000"/>
                </a:schemeClr>
              </a:buClr>
              <a:buFont typeface="Wingdings 2" pitchFamily="18" charset="2"/>
              <a:buChar char=""/>
              <a:defRPr/>
            </a:pPr>
            <a:r>
              <a:rPr lang="en-US" sz="5600" dirty="0">
                <a:solidFill>
                  <a:schemeClr val="tx1"/>
                </a:solidFill>
                <a:latin typeface="Verdana" panose="020B0604030504040204" pitchFamily="34" charset="0"/>
                <a:ea typeface="Verdana" panose="020B0604030504040204" pitchFamily="34" charset="0"/>
                <a:cs typeface="Verdana" panose="020B0604030504040204" pitchFamily="34" charset="0"/>
              </a:rPr>
              <a:t>Deirdre is committed to helping companies achieve greater productivity and profitability by designing and delivering strategic, practical solutions that promote teamwork, leadership accountability and diversity at all levels of an organization</a:t>
            </a:r>
            <a:r>
              <a:rPr lang="en-US" sz="56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t>
            </a:r>
            <a:endParaRPr lang="en-US" sz="56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eaLnBrk="1" fontAlgn="auto" hangingPunct="1">
              <a:spcAft>
                <a:spcPts val="0"/>
              </a:spcAft>
              <a:buClr>
                <a:schemeClr val="accent1">
                  <a:lumMod val="60000"/>
                  <a:lumOff val="40000"/>
                </a:schemeClr>
              </a:buClr>
              <a:buFont typeface="Wingdings 2" pitchFamily="18" charset="2"/>
              <a:buChar char=""/>
              <a:defRPr/>
            </a:pPr>
            <a:r>
              <a:rPr lang="en-US" sz="5600" dirty="0">
                <a:solidFill>
                  <a:schemeClr val="tx1"/>
                </a:solidFill>
                <a:latin typeface="Verdana" panose="020B0604030504040204" pitchFamily="34" charset="0"/>
                <a:ea typeface="Verdana" panose="020B0604030504040204" pitchFamily="34" charset="0"/>
                <a:cs typeface="Verdana" panose="020B0604030504040204" pitchFamily="34" charset="0"/>
              </a:rPr>
              <a:t>She delivers keynote presentations and interactive workshops on leadership, strategic business planning, performance and accountability, marketing, employment laws, diversity and team dynamics.  </a:t>
            </a:r>
          </a:p>
          <a:p>
            <a:pPr eaLnBrk="1" fontAlgn="auto" hangingPunct="1">
              <a:spcAft>
                <a:spcPts val="0"/>
              </a:spcAft>
              <a:buClr>
                <a:schemeClr val="accent1">
                  <a:lumMod val="60000"/>
                  <a:lumOff val="40000"/>
                </a:schemeClr>
              </a:buClr>
              <a:buFont typeface="Wingdings 2" pitchFamily="18" charset="2"/>
              <a:buChar char=""/>
              <a:defRPr/>
            </a:pPr>
            <a:r>
              <a:rPr lang="en-US" sz="5600" dirty="0">
                <a:solidFill>
                  <a:schemeClr val="tx1"/>
                </a:solidFill>
                <a:latin typeface="Verdana" panose="020B0604030504040204" pitchFamily="34" charset="0"/>
                <a:ea typeface="Verdana" panose="020B0604030504040204" pitchFamily="34" charset="0"/>
                <a:cs typeface="Verdana" panose="020B0604030504040204" pitchFamily="34" charset="0"/>
              </a:rPr>
              <a:t>Deirdre has published numerous articles on employment laws, conflict management, employee engagement, performance management and leadership. She holds a BA in Education from Wheelock College and an MBA from Cambridge College. Deirdre is a world traveler and has been to six of the seven continents, with only Australia remaining on her bucket list</a:t>
            </a:r>
            <a:r>
              <a:rPr lang="en-US" sz="56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t>
            </a:r>
            <a:r>
              <a:rPr lang="en-US" sz="5600" dirty="0">
                <a:solidFill>
                  <a:schemeClr val="tx1"/>
                </a:solidFill>
                <a:latin typeface="Verdana" panose="020B0604030504040204" pitchFamily="34" charset="0"/>
                <a:ea typeface="Verdana" panose="020B0604030504040204" pitchFamily="34" charset="0"/>
                <a:cs typeface="Verdana" panose="020B0604030504040204" pitchFamily="34" charset="0"/>
              </a:rPr>
              <a:t> </a:t>
            </a:r>
          </a:p>
          <a:p>
            <a:pPr eaLnBrk="1" fontAlgn="auto" hangingPunct="1">
              <a:spcAft>
                <a:spcPts val="0"/>
              </a:spcAft>
              <a:buClr>
                <a:schemeClr val="accent1">
                  <a:lumMod val="60000"/>
                  <a:lumOff val="40000"/>
                </a:schemeClr>
              </a:buClr>
              <a:buFont typeface="Wingdings 2" pitchFamily="18" charset="2"/>
              <a:buChar char=""/>
              <a:defRPr/>
            </a:pPr>
            <a:endParaRPr lang="en-US" sz="3700" dirty="0">
              <a:solidFill>
                <a:schemeClr val="tx1">
                  <a:lumMod val="65000"/>
                  <a:lumOff val="35000"/>
                </a:schemeClr>
              </a:solidFill>
              <a:ea typeface="+mn-ea"/>
              <a:cs typeface="+mn-cs"/>
            </a:endParaRPr>
          </a:p>
        </p:txBody>
      </p:sp>
      <p:sp>
        <p:nvSpPr>
          <p:cNvPr id="16386" name="Title 2"/>
          <p:cNvSpPr>
            <a:spLocks noGrp="1"/>
          </p:cNvSpPr>
          <p:nvPr>
            <p:ph type="title"/>
          </p:nvPr>
        </p:nvSpPr>
        <p:spPr>
          <a:xfrm>
            <a:off x="457200" y="274638"/>
            <a:ext cx="8229600" cy="868362"/>
          </a:xfrm>
        </p:spPr>
        <p:txBody>
          <a:bodyPr rtlCol="0">
            <a:noAutofit/>
          </a:bodyPr>
          <a:lstStyle/>
          <a:p>
            <a:pPr eaLnBrk="1" fontAlgn="auto" hangingPunct="1">
              <a:spcAft>
                <a:spcPts val="0"/>
              </a:spcAft>
              <a:defRPr/>
            </a:pPr>
            <a:r>
              <a:rPr lang="en-US" dirty="0">
                <a:solidFill>
                  <a:schemeClr val="accent6"/>
                </a:solidFill>
                <a:latin typeface="News Gothic MT" charset="0"/>
                <a:ea typeface="+mj-ea"/>
                <a:cs typeface="+mj-cs"/>
              </a:rPr>
              <a:t>Deirdre Higgins</a:t>
            </a:r>
          </a:p>
        </p:txBody>
      </p:sp>
    </p:spTree>
    <p:extLst>
      <p:ext uri="{BB962C8B-B14F-4D97-AF65-F5344CB8AC3E}">
        <p14:creationId xmlns:p14="http://schemas.microsoft.com/office/powerpoint/2010/main" val="174273110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1 - Dealing With A Complaint Flowchart.pdf"/>
          <p:cNvPicPr>
            <a:picLocks noGrp="1" noChangeAspect="1"/>
          </p:cNvPicPr>
          <p:nvPr>
            <p:ph idx="1"/>
          </p:nvPr>
        </p:nvPicPr>
        <p:blipFill>
          <a:blip r:embed="rId2">
            <a:extLst>
              <a:ext uri="{28A0092B-C50C-407E-A947-70E740481C1C}">
                <a14:useLocalDpi xmlns:a14="http://schemas.microsoft.com/office/drawing/2010/main" val="0"/>
              </a:ext>
            </a:extLst>
          </a:blip>
          <a:srcRect t="20403" b="20403"/>
          <a:stretch>
            <a:fillRect/>
          </a:stretch>
        </p:blipFill>
        <p:spPr>
          <a:xfrm>
            <a:off x="331788" y="319088"/>
            <a:ext cx="8535987" cy="6538912"/>
          </a:xfrm>
        </p:spPr>
      </p:pic>
    </p:spTree>
    <p:extLst>
      <p:ext uri="{BB962C8B-B14F-4D97-AF65-F5344CB8AC3E}">
        <p14:creationId xmlns:p14="http://schemas.microsoft.com/office/powerpoint/2010/main" val="405065269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0736" y="307474"/>
            <a:ext cx="8622631" cy="6416842"/>
          </a:xfrm>
        </p:spPr>
        <p:txBody>
          <a:bodyPr/>
          <a:lstStyle/>
          <a:p>
            <a:pPr marL="0" indent="0">
              <a:buNone/>
            </a:pPr>
            <a:endParaRPr lang="en-US" dirty="0" smtClean="0"/>
          </a:p>
          <a:p>
            <a:pPr marL="0" indent="0" algn="ctr">
              <a:buNone/>
            </a:pPr>
            <a:r>
              <a:rPr lang="en-US" sz="7200" dirty="0" smtClean="0">
                <a:latin typeface="Verdana"/>
                <a:cs typeface="Verdana"/>
              </a:rPr>
              <a:t>HARRASMENT JEOPARDY</a:t>
            </a:r>
            <a:endParaRPr lang="en-US" sz="7200" dirty="0">
              <a:latin typeface="Verdana"/>
              <a:cs typeface="Verdana"/>
            </a:endParaRPr>
          </a:p>
        </p:txBody>
      </p:sp>
    </p:spTree>
    <p:extLst>
      <p:ext uri="{BB962C8B-B14F-4D97-AF65-F5344CB8AC3E}">
        <p14:creationId xmlns:p14="http://schemas.microsoft.com/office/powerpoint/2010/main" val="301773101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question-marks-2.jpg"/>
          <p:cNvPicPr>
            <a:picLocks noGrp="1" noChangeAspect="1"/>
          </p:cNvPicPr>
          <p:nvPr>
            <p:ph idx="1"/>
          </p:nvPr>
        </p:nvPicPr>
        <p:blipFill>
          <a:blip r:embed="rId2">
            <a:extLst>
              <a:ext uri="{28A0092B-C50C-407E-A947-70E740481C1C}">
                <a14:useLocalDpi xmlns:a14="http://schemas.microsoft.com/office/drawing/2010/main" val="0"/>
              </a:ext>
            </a:extLst>
          </a:blip>
          <a:srcRect t="40" b="40"/>
          <a:stretch>
            <a:fillRect/>
          </a:stretch>
        </p:blipFill>
        <p:spPr>
          <a:xfrm>
            <a:off x="442913" y="717550"/>
            <a:ext cx="8042275" cy="5257800"/>
          </a:xfrm>
        </p:spPr>
      </p:pic>
    </p:spTree>
    <p:extLst>
      <p:ext uri="{BB962C8B-B14F-4D97-AF65-F5344CB8AC3E}">
        <p14:creationId xmlns:p14="http://schemas.microsoft.com/office/powerpoint/2010/main" val="340711956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152400" y="304800"/>
            <a:ext cx="8763000" cy="762000"/>
          </a:xfrm>
        </p:spPr>
        <p:txBody>
          <a:bodyPr/>
          <a:lstStyle/>
          <a:p>
            <a:pPr eaLnBrk="1" hangingPunct="1">
              <a:defRPr/>
            </a:pPr>
            <a:r>
              <a:rPr kumimoji="0" lang="en-US" u="sng" dirty="0" smtClean="0">
                <a:solidFill>
                  <a:schemeClr val="tx1"/>
                </a:solidFill>
              </a:rPr>
              <a:t>Agenda</a:t>
            </a:r>
          </a:p>
        </p:txBody>
      </p:sp>
      <p:sp>
        <p:nvSpPr>
          <p:cNvPr id="141315" name="Rectangle 3"/>
          <p:cNvSpPr>
            <a:spLocks noGrp="1" noChangeArrowheads="1"/>
          </p:cNvSpPr>
          <p:nvPr>
            <p:ph type="body" idx="1"/>
          </p:nvPr>
        </p:nvSpPr>
        <p:spPr>
          <a:xfrm>
            <a:off x="533400" y="1143000"/>
            <a:ext cx="7772400" cy="4495800"/>
          </a:xfrm>
        </p:spPr>
        <p:txBody>
          <a:bodyPr>
            <a:normAutofit fontScale="77500" lnSpcReduction="20000"/>
          </a:bodyPr>
          <a:lstStyle/>
          <a:p>
            <a:pPr eaLnBrk="1" hangingPunct="1">
              <a:lnSpc>
                <a:spcPct val="90000"/>
              </a:lnSpc>
              <a:spcBef>
                <a:spcPct val="30000"/>
              </a:spcBef>
              <a:spcAft>
                <a:spcPct val="30000"/>
              </a:spcAft>
              <a:defRPr/>
            </a:pPr>
            <a:r>
              <a:rPr kumimoji="0" lang="en-US" sz="2800" dirty="0" smtClean="0">
                <a:solidFill>
                  <a:srgbClr val="000000"/>
                </a:solidFill>
                <a:latin typeface="Verdana" panose="020B0604030504040204" pitchFamily="34" charset="0"/>
                <a:ea typeface="Verdana" panose="020B0604030504040204" pitchFamily="34" charset="0"/>
                <a:cs typeface="Verdana" panose="020B0604030504040204" pitchFamily="34" charset="0"/>
              </a:rPr>
              <a:t>Goal of Training Session</a:t>
            </a:r>
          </a:p>
          <a:p>
            <a:pPr eaLnBrk="1" hangingPunct="1">
              <a:lnSpc>
                <a:spcPct val="90000"/>
              </a:lnSpc>
              <a:spcBef>
                <a:spcPct val="30000"/>
              </a:spcBef>
              <a:spcAft>
                <a:spcPct val="30000"/>
              </a:spcAft>
              <a:defRPr/>
            </a:pPr>
            <a:r>
              <a:rPr kumimoji="0" lang="en-US" sz="2800" dirty="0" smtClean="0">
                <a:solidFill>
                  <a:srgbClr val="000000"/>
                </a:solidFill>
                <a:latin typeface="Verdana" panose="020B0604030504040204" pitchFamily="34" charset="0"/>
                <a:ea typeface="Verdana" panose="020B0604030504040204" pitchFamily="34" charset="0"/>
                <a:cs typeface="Verdana" panose="020B0604030504040204" pitchFamily="34" charset="0"/>
              </a:rPr>
              <a:t>Key Definitions</a:t>
            </a:r>
          </a:p>
          <a:p>
            <a:pPr eaLnBrk="1" hangingPunct="1">
              <a:lnSpc>
                <a:spcPct val="90000"/>
              </a:lnSpc>
              <a:spcBef>
                <a:spcPct val="30000"/>
              </a:spcBef>
              <a:spcAft>
                <a:spcPct val="30000"/>
              </a:spcAft>
              <a:defRPr/>
            </a:pPr>
            <a:r>
              <a:rPr kumimoji="0" lang="en-US" sz="2800" dirty="0" smtClean="0">
                <a:solidFill>
                  <a:srgbClr val="000000"/>
                </a:solidFill>
                <a:latin typeface="Verdana" panose="020B0604030504040204" pitchFamily="34" charset="0"/>
                <a:ea typeface="Verdana" panose="020B0604030504040204" pitchFamily="34" charset="0"/>
                <a:cs typeface="Verdana" panose="020B0604030504040204" pitchFamily="34" charset="0"/>
              </a:rPr>
              <a:t>Discrimination Law</a:t>
            </a:r>
          </a:p>
          <a:p>
            <a:pPr eaLnBrk="1" hangingPunct="1">
              <a:lnSpc>
                <a:spcPct val="90000"/>
              </a:lnSpc>
              <a:spcBef>
                <a:spcPct val="30000"/>
              </a:spcBef>
              <a:spcAft>
                <a:spcPct val="30000"/>
              </a:spcAft>
              <a:defRPr/>
            </a:pPr>
            <a:r>
              <a:rPr kumimoji="0" lang="en-US" sz="2800" dirty="0" smtClean="0">
                <a:solidFill>
                  <a:srgbClr val="000000"/>
                </a:solidFill>
                <a:latin typeface="Verdana" panose="020B0604030504040204" pitchFamily="34" charset="0"/>
                <a:ea typeface="Verdana" panose="020B0604030504040204" pitchFamily="34" charset="0"/>
                <a:cs typeface="Verdana" panose="020B0604030504040204" pitchFamily="34" charset="0"/>
              </a:rPr>
              <a:t>Harassment Law</a:t>
            </a:r>
          </a:p>
          <a:p>
            <a:pPr eaLnBrk="1" hangingPunct="1">
              <a:lnSpc>
                <a:spcPct val="90000"/>
              </a:lnSpc>
              <a:spcBef>
                <a:spcPct val="30000"/>
              </a:spcBef>
              <a:spcAft>
                <a:spcPct val="30000"/>
              </a:spcAft>
              <a:defRPr/>
            </a:pPr>
            <a:r>
              <a:rPr kumimoji="0" lang="en-US" sz="2800" dirty="0" smtClean="0">
                <a:solidFill>
                  <a:srgbClr val="000000"/>
                </a:solidFill>
                <a:latin typeface="Verdana" panose="020B0604030504040204" pitchFamily="34" charset="0"/>
                <a:ea typeface="Verdana" panose="020B0604030504040204" pitchFamily="34" charset="0"/>
                <a:cs typeface="Verdana" panose="020B0604030504040204" pitchFamily="34" charset="0"/>
              </a:rPr>
              <a:t>Sexual Harassment Law</a:t>
            </a:r>
          </a:p>
          <a:p>
            <a:pPr eaLnBrk="1" hangingPunct="1">
              <a:lnSpc>
                <a:spcPct val="90000"/>
              </a:lnSpc>
              <a:spcBef>
                <a:spcPct val="30000"/>
              </a:spcBef>
              <a:spcAft>
                <a:spcPct val="30000"/>
              </a:spcAft>
              <a:defRPr/>
            </a:pPr>
            <a:r>
              <a:rPr kumimoji="0" lang="en-US" sz="2800" dirty="0" smtClean="0">
                <a:solidFill>
                  <a:srgbClr val="000000"/>
                </a:solidFill>
                <a:latin typeface="Verdana" panose="020B0604030504040204" pitchFamily="34" charset="0"/>
                <a:ea typeface="Verdana" panose="020B0604030504040204" pitchFamily="34" charset="0"/>
                <a:cs typeface="Verdana" panose="020B0604030504040204" pitchFamily="34" charset="0"/>
              </a:rPr>
              <a:t>Consequences of Discrimination/Harassment</a:t>
            </a:r>
          </a:p>
          <a:p>
            <a:pPr eaLnBrk="1" hangingPunct="1">
              <a:lnSpc>
                <a:spcPct val="90000"/>
              </a:lnSpc>
              <a:spcBef>
                <a:spcPct val="30000"/>
              </a:spcBef>
              <a:spcAft>
                <a:spcPct val="30000"/>
              </a:spcAft>
              <a:defRPr/>
            </a:pPr>
            <a:r>
              <a:rPr kumimoji="0" lang="en-US" sz="2800" dirty="0" smtClean="0">
                <a:solidFill>
                  <a:srgbClr val="000000"/>
                </a:solidFill>
                <a:latin typeface="Verdana" panose="020B0604030504040204" pitchFamily="34" charset="0"/>
                <a:ea typeface="Verdana" panose="020B0604030504040204" pitchFamily="34" charset="0"/>
                <a:cs typeface="Verdana" panose="020B0604030504040204" pitchFamily="34" charset="0"/>
              </a:rPr>
              <a:t>Process for Handling Complaints</a:t>
            </a:r>
          </a:p>
          <a:p>
            <a:pPr eaLnBrk="1" hangingPunct="1">
              <a:lnSpc>
                <a:spcPct val="90000"/>
              </a:lnSpc>
              <a:spcBef>
                <a:spcPct val="30000"/>
              </a:spcBef>
              <a:spcAft>
                <a:spcPct val="30000"/>
              </a:spcAft>
              <a:defRPr/>
            </a:pPr>
            <a:r>
              <a:rPr kumimoji="0" lang="en-US" sz="2800" dirty="0" smtClean="0">
                <a:solidFill>
                  <a:srgbClr val="000000"/>
                </a:solidFill>
                <a:latin typeface="Verdana" panose="020B0604030504040204" pitchFamily="34" charset="0"/>
                <a:ea typeface="Verdana" panose="020B0604030504040204" pitchFamily="34" charset="0"/>
                <a:cs typeface="Verdana" panose="020B0604030504040204" pitchFamily="34" charset="0"/>
              </a:rPr>
              <a:t>Manager Responsibilities/Liability</a:t>
            </a:r>
          </a:p>
          <a:p>
            <a:pPr eaLnBrk="1" hangingPunct="1">
              <a:lnSpc>
                <a:spcPct val="90000"/>
              </a:lnSpc>
              <a:spcBef>
                <a:spcPct val="30000"/>
              </a:spcBef>
              <a:spcAft>
                <a:spcPct val="30000"/>
              </a:spcAft>
              <a:defRPr/>
            </a:pPr>
            <a:r>
              <a:rPr lang="en-US" sz="2800" dirty="0" smtClean="0">
                <a:solidFill>
                  <a:srgbClr val="000000"/>
                </a:solidFill>
                <a:latin typeface="Verdana" panose="020B0604030504040204" pitchFamily="34" charset="0"/>
                <a:ea typeface="Verdana" panose="020B0604030504040204" pitchFamily="34" charset="0"/>
                <a:cs typeface="Verdana" panose="020B0604030504040204" pitchFamily="34" charset="0"/>
              </a:rPr>
              <a:t>Investigations</a:t>
            </a:r>
            <a:endParaRPr kumimoji="0" lang="en-US" sz="2800" dirty="0" smtClean="0">
              <a:solidFill>
                <a:srgbClr val="000000"/>
              </a:solidFill>
              <a:latin typeface="Verdana" panose="020B0604030504040204" pitchFamily="34" charset="0"/>
              <a:ea typeface="Verdana" panose="020B0604030504040204" pitchFamily="34" charset="0"/>
              <a:cs typeface="Verdana" panose="020B0604030504040204" pitchFamily="34" charset="0"/>
            </a:endParaRPr>
          </a:p>
          <a:p>
            <a:pPr eaLnBrk="1" hangingPunct="1">
              <a:lnSpc>
                <a:spcPct val="90000"/>
              </a:lnSpc>
              <a:spcBef>
                <a:spcPct val="30000"/>
              </a:spcBef>
              <a:spcAft>
                <a:spcPct val="30000"/>
              </a:spcAft>
              <a:defRPr/>
            </a:pPr>
            <a:r>
              <a:rPr kumimoji="0" lang="en-US" sz="2800" dirty="0" smtClean="0">
                <a:solidFill>
                  <a:srgbClr val="000000"/>
                </a:solidFill>
                <a:latin typeface="Verdana" panose="020B0604030504040204" pitchFamily="34" charset="0"/>
                <a:ea typeface="Verdana" panose="020B0604030504040204" pitchFamily="34" charset="0"/>
                <a:cs typeface="Verdana" panose="020B0604030504040204" pitchFamily="34" charset="0"/>
              </a:rPr>
              <a:t>Proactive Strategies </a:t>
            </a:r>
          </a:p>
          <a:p>
            <a:pPr eaLnBrk="1" hangingPunct="1">
              <a:lnSpc>
                <a:spcPct val="90000"/>
              </a:lnSpc>
              <a:spcBef>
                <a:spcPct val="30000"/>
              </a:spcBef>
              <a:spcAft>
                <a:spcPct val="30000"/>
              </a:spcAft>
              <a:defRPr/>
            </a:pPr>
            <a:endParaRPr kumimoji="0" lang="en-US" sz="2000" dirty="0" smtClean="0"/>
          </a:p>
          <a:p>
            <a:pPr eaLnBrk="1" hangingPunct="1">
              <a:lnSpc>
                <a:spcPct val="90000"/>
              </a:lnSpc>
              <a:defRPr/>
            </a:pPr>
            <a:endParaRPr kumimoji="0" lang="en-US" sz="2000" dirty="0" smtClean="0"/>
          </a:p>
        </p:txBody>
      </p:sp>
    </p:spTree>
    <p:extLst>
      <p:ext uri="{BB962C8B-B14F-4D97-AF65-F5344CB8AC3E}">
        <p14:creationId xmlns:p14="http://schemas.microsoft.com/office/powerpoint/2010/main" val="191936041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of Training</a:t>
            </a:r>
            <a:endParaRPr lang="en-US" dirty="0"/>
          </a:p>
        </p:txBody>
      </p:sp>
      <p:sp>
        <p:nvSpPr>
          <p:cNvPr id="3" name="Content Placeholder 2"/>
          <p:cNvSpPr>
            <a:spLocks noGrp="1"/>
          </p:cNvSpPr>
          <p:nvPr>
            <p:ph idx="1"/>
          </p:nvPr>
        </p:nvSpPr>
        <p:spPr/>
        <p:txBody>
          <a:bodyPr/>
          <a:lstStyle/>
          <a:p>
            <a:pPr>
              <a:buChar char="•"/>
            </a:pPr>
            <a:r>
              <a:rPr lang="en-US"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Create space for our theatre community to come together and reflect on these issues on both personal and professional </a:t>
            </a:r>
            <a:r>
              <a:rPr lang="en-US" dirty="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level</a:t>
            </a:r>
            <a:endParaRPr lang="en-US"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endParaRPr>
          </a:p>
          <a:p>
            <a:pPr>
              <a:buChar char="•"/>
            </a:pPr>
            <a:r>
              <a:rPr lang="en-US"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Share information on the systems of support currently in place</a:t>
            </a:r>
          </a:p>
          <a:p>
            <a:pPr>
              <a:buChar char="•"/>
            </a:pPr>
            <a:r>
              <a:rPr lang="en-US"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Provide education around and tools for community-based processes for navigating these issues with humanity, compassion, and </a:t>
            </a:r>
            <a:r>
              <a:rPr lang="en-US" dirty="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accountability</a:t>
            </a:r>
            <a:endParaRPr lang="en-US"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66839149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p:txBody>
          <a:bodyPr/>
          <a:lstStyle/>
          <a:p>
            <a:pPr marL="0" indent="0">
              <a:buNone/>
            </a:pPr>
            <a:r>
              <a:rPr lang="en-US" dirty="0" smtClean="0">
                <a:solidFill>
                  <a:prstClr val="black"/>
                </a:solidFill>
                <a:latin typeface="Verdana" panose="020B0604030504040204" pitchFamily="34" charset="0"/>
                <a:ea typeface="Verdana" panose="020B0604030504040204" pitchFamily="34" charset="0"/>
                <a:cs typeface="Verdana" panose="020B0604030504040204" pitchFamily="34" charset="0"/>
              </a:rPr>
              <a:t>Unless you’ve been hiding under a rock (beneath the root of a tree, at the bottom of the ocean), you know that sexual harassment in the theatre has been a topic in the news lately. What performers and other theatre professionals may tend to forget is that while they are artists, they are also “acting” as employees, be it of a theatre company or an individual producer. And, as employees, they have certain rights under federal, state, and sometimes city employment laws.</a:t>
            </a:r>
            <a:endParaRPr lang="en-US"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73501654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p:cNvPicPr>
            <a:picLocks noGrp="1" noChangeAspect="1"/>
          </p:cNvPicPr>
          <p:nvPr>
            <p:ph idx="1"/>
          </p:nvPr>
        </p:nvPicPr>
        <p:blipFill rotWithShape="1">
          <a:blip r:embed="rId2"/>
          <a:srcRect t="20921" b="1112"/>
          <a:stretch/>
        </p:blipFill>
        <p:spPr>
          <a:xfrm>
            <a:off x="549275" y="0"/>
            <a:ext cx="8591550" cy="6561646"/>
          </a:xfrm>
        </p:spPr>
      </p:pic>
    </p:spTree>
    <p:extLst>
      <p:ext uri="{BB962C8B-B14F-4D97-AF65-F5344CB8AC3E}">
        <p14:creationId xmlns:p14="http://schemas.microsoft.com/office/powerpoint/2010/main" val="200266013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Discrimination Law</a:t>
            </a:r>
            <a:endParaRPr lang="en-US" dirty="0"/>
          </a:p>
        </p:txBody>
      </p:sp>
      <p:sp>
        <p:nvSpPr>
          <p:cNvPr id="4" name="Rectangle 3"/>
          <p:cNvSpPr>
            <a:spLocks noGrp="1" noChangeArrowheads="1"/>
          </p:cNvSpPr>
          <p:nvPr>
            <p:ph idx="1"/>
          </p:nvPr>
        </p:nvSpPr>
        <p:spPr/>
        <p:txBody>
          <a:bodyPr>
            <a:normAutofit fontScale="92500" lnSpcReduction="10000"/>
          </a:bodyPr>
          <a:lstStyle/>
          <a:p>
            <a:pPr marL="0" indent="0" eaLnBrk="1" hangingPunct="1">
              <a:defRPr/>
            </a:pPr>
            <a:r>
              <a:rPr kumimoji="0" lang="en-US" sz="2400" dirty="0" smtClean="0"/>
              <a:t>T</a:t>
            </a:r>
            <a:r>
              <a:rPr kumimoji="0" lang="en-US" sz="2400" dirty="0" smtClean="0">
                <a:latin typeface="Verdana"/>
                <a:cs typeface="Verdana"/>
              </a:rPr>
              <a:t>he federal and state anti-discrimination laws attempt to remove artificial barriers to employment opportunities that grow out of prejudice or stereotypical assumptions about groups of people based upon protected classes (e.g., gender, race, religion, sexual orientation, color, creed, age, national origin, ancestry, military or veteran status, mental or physical handicap, etc.).</a:t>
            </a:r>
          </a:p>
          <a:p>
            <a:pPr marL="0" indent="0" eaLnBrk="1" hangingPunct="1">
              <a:defRPr/>
            </a:pPr>
            <a:endParaRPr kumimoji="0" lang="en-US" sz="2400" dirty="0" smtClean="0">
              <a:latin typeface="Verdana"/>
              <a:cs typeface="Verdana"/>
            </a:endParaRPr>
          </a:p>
          <a:p>
            <a:pPr marL="0" indent="0" algn="ctr" eaLnBrk="1" hangingPunct="1">
              <a:defRPr/>
            </a:pPr>
            <a:r>
              <a:rPr kumimoji="0" lang="en-US" sz="2400" b="1" dirty="0" smtClean="0">
                <a:latin typeface="Verdana"/>
                <a:cs typeface="Verdana"/>
              </a:rPr>
              <a:t>An employer is expected to use neutral, job-related criteria in making all employment-related decisions</a:t>
            </a:r>
            <a:r>
              <a:rPr kumimoji="0" lang="en-US" sz="2400" b="1" dirty="0" smtClean="0"/>
              <a:t>.</a:t>
            </a:r>
            <a:endParaRPr kumimoji="0" lang="en-US" sz="2800" b="1" dirty="0" smtClean="0"/>
          </a:p>
          <a:p>
            <a:pPr marL="0" indent="0" eaLnBrk="1" hangingPunct="1">
              <a:defRPr/>
            </a:pPr>
            <a:endParaRPr kumimoji="0" lang="en-US" sz="2400" b="1" dirty="0" smtClean="0"/>
          </a:p>
        </p:txBody>
      </p:sp>
    </p:spTree>
    <p:extLst>
      <p:ext uri="{BB962C8B-B14F-4D97-AF65-F5344CB8AC3E}">
        <p14:creationId xmlns:p14="http://schemas.microsoft.com/office/powerpoint/2010/main" val="1398793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a:xfrm>
            <a:off x="228600" y="152400"/>
            <a:ext cx="8686800" cy="1143000"/>
          </a:xfrm>
        </p:spPr>
        <p:txBody>
          <a:bodyPr/>
          <a:lstStyle/>
          <a:p>
            <a:pPr eaLnBrk="1" hangingPunct="1">
              <a:defRPr/>
            </a:pPr>
            <a:r>
              <a:rPr kumimoji="0" lang="en-US" u="sng" dirty="0" smtClean="0">
                <a:solidFill>
                  <a:schemeClr val="tx1"/>
                </a:solidFill>
              </a:rPr>
              <a:t>Harassment</a:t>
            </a:r>
          </a:p>
        </p:txBody>
      </p:sp>
      <p:sp>
        <p:nvSpPr>
          <p:cNvPr id="187395" name="Rectangle 3"/>
          <p:cNvSpPr>
            <a:spLocks noGrp="1" noChangeArrowheads="1"/>
          </p:cNvSpPr>
          <p:nvPr>
            <p:ph type="body" idx="1"/>
          </p:nvPr>
        </p:nvSpPr>
        <p:spPr>
          <a:xfrm>
            <a:off x="533400" y="1295400"/>
            <a:ext cx="7967133" cy="4876800"/>
          </a:xfrm>
        </p:spPr>
        <p:txBody>
          <a:bodyPr>
            <a:normAutofit/>
          </a:bodyPr>
          <a:lstStyle/>
          <a:p>
            <a:pPr marL="336550" lvl="1" indent="0">
              <a:lnSpc>
                <a:spcPct val="90000"/>
              </a:lnSpc>
              <a:defRPr/>
            </a:pPr>
            <a:r>
              <a:rPr kumimoji="0" lang="en-US" sz="2200" dirty="0" smtClean="0">
                <a:latin typeface="Verdana"/>
                <a:cs typeface="Verdana"/>
              </a:rPr>
              <a:t>Verbal or physical conduct that denigrates or shows hostility toward a person based upon that person</a:t>
            </a:r>
            <a:r>
              <a:rPr kumimoji="0" lang="ja-JP" altLang="en-US" sz="2200" dirty="0" smtClean="0">
                <a:latin typeface="Verdana"/>
                <a:cs typeface="Verdana"/>
              </a:rPr>
              <a:t>’</a:t>
            </a:r>
            <a:r>
              <a:rPr kumimoji="0" lang="en-US" sz="2200" dirty="0" smtClean="0">
                <a:latin typeface="Verdana"/>
                <a:cs typeface="Verdana"/>
              </a:rPr>
              <a:t>s membership in a protected class and that: </a:t>
            </a:r>
          </a:p>
          <a:p>
            <a:pPr lvl="2">
              <a:lnSpc>
                <a:spcPct val="90000"/>
              </a:lnSpc>
              <a:defRPr/>
            </a:pPr>
            <a:r>
              <a:rPr kumimoji="0" lang="en-US" dirty="0" smtClean="0">
                <a:latin typeface="Verdana"/>
                <a:cs typeface="Verdana"/>
              </a:rPr>
              <a:t>Has the purpose or effect of creating a hostile work environment;</a:t>
            </a:r>
          </a:p>
          <a:p>
            <a:pPr lvl="2">
              <a:lnSpc>
                <a:spcPct val="90000"/>
              </a:lnSpc>
              <a:defRPr/>
            </a:pPr>
            <a:r>
              <a:rPr kumimoji="0" lang="en-US" dirty="0" smtClean="0">
                <a:latin typeface="Verdana"/>
                <a:cs typeface="Verdana"/>
              </a:rPr>
              <a:t>Has the purpose or effect of </a:t>
            </a:r>
            <a:r>
              <a:rPr kumimoji="0" lang="en-US" b="1" dirty="0" smtClean="0">
                <a:latin typeface="Verdana"/>
                <a:cs typeface="Verdana"/>
              </a:rPr>
              <a:t>unreasonably</a:t>
            </a:r>
            <a:r>
              <a:rPr kumimoji="0" lang="en-US" dirty="0" smtClean="0">
                <a:latin typeface="Verdana"/>
                <a:cs typeface="Verdana"/>
              </a:rPr>
              <a:t> interfering with the individual</a:t>
            </a:r>
            <a:r>
              <a:rPr kumimoji="0" lang="ja-JP" altLang="en-US" dirty="0" smtClean="0">
                <a:latin typeface="Verdana"/>
                <a:cs typeface="Verdana"/>
              </a:rPr>
              <a:t>’</a:t>
            </a:r>
            <a:r>
              <a:rPr kumimoji="0" lang="en-US" dirty="0" smtClean="0">
                <a:latin typeface="Verdana"/>
                <a:cs typeface="Verdana"/>
              </a:rPr>
              <a:t>s work performance; or</a:t>
            </a:r>
          </a:p>
          <a:p>
            <a:pPr lvl="2">
              <a:lnSpc>
                <a:spcPct val="90000"/>
              </a:lnSpc>
              <a:defRPr/>
            </a:pPr>
            <a:r>
              <a:rPr kumimoji="0" lang="en-US" dirty="0" smtClean="0">
                <a:latin typeface="Verdana"/>
                <a:cs typeface="Verdana"/>
              </a:rPr>
              <a:t>Otherwise adversely affects an individual</a:t>
            </a:r>
            <a:r>
              <a:rPr kumimoji="0" lang="ja-JP" altLang="en-US" dirty="0" smtClean="0">
                <a:latin typeface="Verdana"/>
                <a:cs typeface="Verdana"/>
              </a:rPr>
              <a:t>’</a:t>
            </a:r>
            <a:r>
              <a:rPr kumimoji="0" lang="en-US" dirty="0" smtClean="0">
                <a:latin typeface="Verdana"/>
                <a:cs typeface="Verdana"/>
              </a:rPr>
              <a:t>s employment opportunities.</a:t>
            </a:r>
            <a:r>
              <a:rPr kumimoji="0" lang="en-US" sz="1600" dirty="0" smtClean="0">
                <a:latin typeface="Verdana"/>
                <a:cs typeface="Verdana"/>
              </a:rPr>
              <a:t> </a:t>
            </a:r>
            <a:br>
              <a:rPr kumimoji="0" lang="en-US" sz="1600" dirty="0" smtClean="0">
                <a:latin typeface="Verdana"/>
                <a:cs typeface="Verdana"/>
              </a:rPr>
            </a:br>
            <a:endParaRPr kumimoji="0" lang="en-US" sz="1600" dirty="0" smtClean="0">
              <a:latin typeface="Verdana"/>
              <a:cs typeface="Verdana"/>
            </a:endParaRPr>
          </a:p>
          <a:p>
            <a:pPr marL="0" indent="0" eaLnBrk="1" hangingPunct="1">
              <a:lnSpc>
                <a:spcPct val="90000"/>
              </a:lnSpc>
              <a:defRPr/>
            </a:pPr>
            <a:r>
              <a:rPr kumimoji="0" lang="en-US" sz="2400" dirty="0" smtClean="0">
                <a:latin typeface="Verdana"/>
                <a:cs typeface="Verdana"/>
              </a:rPr>
              <a:t>Written or graphic material that denigrates or shows hostility toward a group because of its protected status also may constitute harassment.</a:t>
            </a:r>
          </a:p>
        </p:txBody>
      </p:sp>
    </p:spTree>
    <p:extLst>
      <p:ext uri="{BB962C8B-B14F-4D97-AF65-F5344CB8AC3E}">
        <p14:creationId xmlns:p14="http://schemas.microsoft.com/office/powerpoint/2010/main" val="2765193478"/>
      </p:ext>
    </p:extLst>
  </p:cSld>
  <p:clrMapOvr>
    <a:masterClrMapping/>
  </p:clrMapOvr>
  <p:transition xmlns:p14="http://schemas.microsoft.com/office/powerpoint/2010/main">
    <p:random/>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Harassment </a:t>
            </a:r>
            <a:r>
              <a:rPr lang="en-US" dirty="0"/>
              <a:t>in a </a:t>
            </a:r>
            <a:r>
              <a:rPr lang="en-US" dirty="0" smtClean="0"/>
              <a:t>Theatrical Workplace</a:t>
            </a:r>
            <a:endParaRPr lang="en-US" dirty="0"/>
          </a:p>
        </p:txBody>
      </p:sp>
      <p:sp>
        <p:nvSpPr>
          <p:cNvPr id="3" name="Content Placeholder 2"/>
          <p:cNvSpPr>
            <a:spLocks noGrp="1"/>
          </p:cNvSpPr>
          <p:nvPr>
            <p:ph idx="1"/>
          </p:nvPr>
        </p:nvSpPr>
        <p:spPr>
          <a:xfrm>
            <a:off x="549275" y="1600200"/>
            <a:ext cx="8042276" cy="5027931"/>
          </a:xfrm>
        </p:spPr>
        <p:txBody>
          <a:bodyPr>
            <a:normAutofit fontScale="25000" lnSpcReduction="20000"/>
          </a:bodyPr>
          <a:lstStyle/>
          <a:p>
            <a:endParaRPr lang="en-US" dirty="0"/>
          </a:p>
          <a:p>
            <a:pPr marL="0" indent="0">
              <a:buNone/>
            </a:pPr>
            <a:r>
              <a:rPr lang="en-US" sz="6400" dirty="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In </a:t>
            </a:r>
            <a:r>
              <a:rPr lang="en-US" sz="6400"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a theatrical context, harassment can be additionally defined as one or a series of comments or conduct of a gender-related or sexual nature outside the boundaries of consent or production content, which is known or ought reasonably be known to be unwelcome/unwanted, offensive, intimidating, hostile, or inappropriate. It is worth noting that the higher the emotional/sexual risk a production asks of its artists, the greater the diligence of each member of production and artistic staffs is needed to foster an environment of emotional safety.</a:t>
            </a:r>
          </a:p>
          <a:p>
            <a:r>
              <a:rPr lang="en-US" sz="6400" dirty="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Sexual </a:t>
            </a:r>
            <a:r>
              <a:rPr lang="en-US" sz="6400"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harassment includes but is not limited to:</a:t>
            </a:r>
          </a:p>
          <a:p>
            <a:pPr lvl="1"/>
            <a:r>
              <a:rPr lang="en-US" sz="6400" dirty="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Unwelcome </a:t>
            </a:r>
            <a:r>
              <a:rPr lang="en-US" sz="6400"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remarks, jokes, innuendoes, or taunts about a person's body, attire, gender, </a:t>
            </a:r>
            <a:r>
              <a:rPr lang="en-US" sz="6400" dirty="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or sexual </a:t>
            </a:r>
            <a:r>
              <a:rPr lang="en-US" sz="6400"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orientation outside the boundaries of consent or production content;</a:t>
            </a:r>
          </a:p>
          <a:p>
            <a:pPr lvl="1"/>
            <a:r>
              <a:rPr lang="en-US" sz="6400"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Negative stereotyping of race, gender, gender identity, religion, color, national origin, ancestry, marital status, sexual orientation, ability, or other status protected by law outside the boundaries of consent or production content;</a:t>
            </a:r>
          </a:p>
          <a:p>
            <a:pPr lvl="1"/>
            <a:r>
              <a:rPr lang="en-US" sz="6400"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Any unwanted or inappropriate physical contact such as touching, kissing, massaging, patting, hugging, or pinching outside the boundaries of consent or production content;</a:t>
            </a:r>
          </a:p>
        </p:txBody>
      </p:sp>
    </p:spTree>
    <p:extLst>
      <p:ext uri="{BB962C8B-B14F-4D97-AF65-F5344CB8AC3E}">
        <p14:creationId xmlns:p14="http://schemas.microsoft.com/office/powerpoint/2010/main" val="391684111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3608</TotalTime>
  <Words>1658</Words>
  <Application>Microsoft Macintosh PowerPoint</Application>
  <PresentationFormat>On-screen Show (4:3)</PresentationFormat>
  <Paragraphs>102</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Breeze</vt:lpstr>
      <vt:lpstr>Zero Tolerance</vt:lpstr>
      <vt:lpstr>Deirdre Higgins</vt:lpstr>
      <vt:lpstr>Agenda</vt:lpstr>
      <vt:lpstr>Goal of Training</vt:lpstr>
      <vt:lpstr>Why?</vt:lpstr>
      <vt:lpstr>PowerPoint Presentation</vt:lpstr>
      <vt:lpstr>Discrimination Law</vt:lpstr>
      <vt:lpstr>Harassment</vt:lpstr>
      <vt:lpstr>Harassment in a Theatrical Workplace</vt:lpstr>
      <vt:lpstr>What is EMCAT Policy</vt:lpstr>
      <vt:lpstr>PowerPoint Presentation</vt:lpstr>
      <vt:lpstr>True or False</vt:lpstr>
      <vt:lpstr>True or False</vt:lpstr>
      <vt:lpstr>True or False</vt:lpstr>
      <vt:lpstr>TRUE OR FALSE </vt:lpstr>
      <vt:lpstr>Is This a Hostile Work Environment?</vt:lpstr>
      <vt:lpstr> Ways to Protect Yourself and Your Cast</vt:lpstr>
      <vt:lpstr>PowerPoint Presentation</vt:lpstr>
      <vt:lpstr>Most Important </vt:lpstr>
      <vt:lpstr>PowerPoint Presentation</vt:lpstr>
      <vt:lpstr>PowerPoint Presentation</vt:lpstr>
      <vt:lpstr>PowerPoint Presentation</vt:lpstr>
    </vt:vector>
  </TitlesOfParts>
  <Company>Astrodyne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Deirdre Higgins</dc:creator>
  <cp:lastModifiedBy>Deirdre Higgins</cp:lastModifiedBy>
  <cp:revision>35</cp:revision>
  <cp:lastPrinted>2018-09-22T00:28:09Z</cp:lastPrinted>
  <dcterms:created xsi:type="dcterms:W3CDTF">2018-09-06T21:55:05Z</dcterms:created>
  <dcterms:modified xsi:type="dcterms:W3CDTF">2018-09-22T12:55:41Z</dcterms:modified>
</cp:coreProperties>
</file>